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44" r:id="rId1"/>
  </p:sldMasterIdLst>
  <p:sldIdLst>
    <p:sldId id="285" r:id="rId2"/>
    <p:sldId id="257" r:id="rId3"/>
    <p:sldId id="258" r:id="rId4"/>
    <p:sldId id="260" r:id="rId5"/>
    <p:sldId id="262" r:id="rId6"/>
    <p:sldId id="263" r:id="rId7"/>
    <p:sldId id="264" r:id="rId8"/>
    <p:sldId id="266" r:id="rId9"/>
    <p:sldId id="281" r:id="rId10"/>
    <p:sldId id="282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4" r:id="rId19"/>
    <p:sldId id="275" r:id="rId20"/>
    <p:sldId id="278" r:id="rId21"/>
    <p:sldId id="265" r:id="rId22"/>
    <p:sldId id="276" r:id="rId23"/>
    <p:sldId id="277" r:id="rId24"/>
    <p:sldId id="283" r:id="rId25"/>
    <p:sldId id="279" r:id="rId26"/>
    <p:sldId id="280" r:id="rId2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3995" autoAdjust="0"/>
  </p:normalViewPr>
  <p:slideViewPr>
    <p:cSldViewPr snapToGrid="0">
      <p:cViewPr varScale="1">
        <p:scale>
          <a:sx n="83" d="100"/>
          <a:sy n="83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8586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285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2316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1595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11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9761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8549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4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86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332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116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9535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7442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635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875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7584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460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6F99DB-1AD3-4599-A648-B486837C97D4}" type="datetimeFigureOut">
              <a:rPr lang="he-IL" smtClean="0"/>
              <a:t>כ"ט/ניסן/תשפ"ד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D6D673-4781-4AEA-9C60-88AC97A19F4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9347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1"/>
          <p:cNvSpPr/>
          <p:nvPr/>
        </p:nvSpPr>
        <p:spPr>
          <a:xfrm>
            <a:off x="6308548" y="1605764"/>
            <a:ext cx="5408292" cy="5086773"/>
          </a:xfrm>
          <a:custGeom>
            <a:avLst/>
            <a:gdLst/>
            <a:ahLst/>
            <a:cxnLst/>
            <a:rect l="l" t="t" r="r" b="b"/>
            <a:pathLst>
              <a:path w="1333" h="1298" extrusionOk="0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1"/>
          <p:cNvSpPr txBox="1">
            <a:spLocks noGrp="1"/>
          </p:cNvSpPr>
          <p:nvPr>
            <p:ph type="ctrTitle"/>
          </p:nvPr>
        </p:nvSpPr>
        <p:spPr>
          <a:xfrm>
            <a:off x="7559038" y="2662072"/>
            <a:ext cx="4937760" cy="361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"/>
              <a:buNone/>
            </a:pPr>
            <a:r>
              <a:rPr lang="iw-IL" sz="1800" dirty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Capstone Project Phase </a:t>
            </a:r>
            <a:r>
              <a:rPr lang="en-US" sz="1800" dirty="0" smtClean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2</a:t>
            </a:r>
            <a:endParaRPr sz="4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"/>
              <a:buNone/>
            </a:pPr>
            <a:r>
              <a:rPr lang="iw-IL" sz="1800" b="1" dirty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    </a:t>
            </a:r>
            <a:r>
              <a:rPr lang="en-US" sz="1800" b="1" dirty="0" smtClean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  </a:t>
            </a:r>
            <a:r>
              <a:rPr lang="en-US" sz="18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/>
                <a:ea typeface="David"/>
                <a:cs typeface="David"/>
                <a:sym typeface="David"/>
              </a:rPr>
              <a:t>Secondhand w</a:t>
            </a:r>
            <a:r>
              <a:rPr lang="iw-IL" sz="18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/>
                <a:ea typeface="David"/>
                <a:cs typeface="David"/>
                <a:sym typeface="David"/>
              </a:rPr>
              <a:t>ebsite</a:t>
            </a:r>
            <a:r>
              <a:rPr lang="en-US" sz="1400" b="1" dirty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/>
            </a:r>
            <a:br>
              <a:rPr lang="en-US" sz="1400" b="1" dirty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</a:br>
            <a:endParaRPr sz="1800" b="1" dirty="0">
              <a:solidFill>
                <a:schemeClr val="bg1"/>
              </a:solidFill>
              <a:latin typeface="David"/>
              <a:ea typeface="David"/>
              <a:cs typeface="David"/>
              <a:sym typeface="Davi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"/>
              <a:buNone/>
            </a:pPr>
            <a:r>
              <a:rPr lang="iw-IL" sz="1800" dirty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Project number: </a:t>
            </a:r>
            <a:r>
              <a:rPr lang="iw-IL" sz="1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/>
                <a:ea typeface="David"/>
                <a:cs typeface="David"/>
                <a:sym typeface="David"/>
              </a:rPr>
              <a:t>23-2-D-8</a:t>
            </a:r>
            <a:endParaRPr sz="4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"/>
              <a:buNone/>
            </a:pPr>
            <a:r>
              <a:rPr lang="iw-IL" sz="1800" dirty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Advisor: </a:t>
            </a:r>
            <a:r>
              <a:rPr lang="iw-IL" sz="1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/>
                <a:ea typeface="David"/>
                <a:cs typeface="David"/>
                <a:sym typeface="David"/>
              </a:rPr>
              <a:t>Ronen Zilber</a:t>
            </a:r>
            <a:endParaRPr sz="4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"/>
              <a:buNone/>
            </a:pPr>
            <a:r>
              <a:rPr lang="iw-IL" sz="1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/>
                <a:ea typeface="David"/>
                <a:cs typeface="David"/>
                <a:sym typeface="David"/>
              </a:rPr>
              <a:t>Othman Habib Allh</a:t>
            </a:r>
            <a:r>
              <a:rPr lang="iw-IL" sz="1800" dirty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 -314934860</a:t>
            </a:r>
            <a:endParaRPr sz="4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"/>
              <a:buNone/>
            </a:pPr>
            <a:r>
              <a:rPr lang="iw-IL" sz="1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/>
                <a:ea typeface="David"/>
                <a:cs typeface="David"/>
                <a:sym typeface="David"/>
              </a:rPr>
              <a:t>Laith Sadik</a:t>
            </a:r>
            <a:r>
              <a:rPr lang="iw-IL" sz="1800" dirty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-318679677 </a:t>
            </a:r>
            <a:endParaRPr sz="1800" dirty="0">
              <a:solidFill>
                <a:schemeClr val="bg1"/>
              </a:solidFill>
              <a:latin typeface="David"/>
              <a:ea typeface="David"/>
              <a:cs typeface="David"/>
              <a:sym typeface="Davi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"/>
              <a:buNone/>
            </a:pPr>
            <a:r>
              <a:rPr lang="iw-IL" sz="1800" dirty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Date: </a:t>
            </a:r>
            <a:r>
              <a:rPr lang="en-US" sz="1800" dirty="0" smtClean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8</a:t>
            </a:r>
            <a:r>
              <a:rPr lang="iw-IL" sz="1800" dirty="0" smtClean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/</a:t>
            </a:r>
            <a:r>
              <a:rPr lang="en-US" sz="1800" dirty="0" smtClean="0">
                <a:solidFill>
                  <a:schemeClr val="bg1"/>
                </a:solidFill>
                <a:latin typeface="David"/>
                <a:ea typeface="David"/>
                <a:cs typeface="David"/>
                <a:sym typeface="David"/>
              </a:rPr>
              <a:t>05/2024</a:t>
            </a:r>
            <a:endParaRPr sz="44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8" name="מלבן מעוגל 7"/>
          <p:cNvSpPr/>
          <p:nvPr/>
        </p:nvSpPr>
        <p:spPr>
          <a:xfrm>
            <a:off x="8337777" y="6028158"/>
            <a:ext cx="1729196" cy="500198"/>
          </a:xfrm>
          <a:prstGeom prst="roundRect">
            <a:avLst>
              <a:gd name="adj" fmla="val 37614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מעוגל 8"/>
          <p:cNvSpPr/>
          <p:nvPr/>
        </p:nvSpPr>
        <p:spPr>
          <a:xfrm>
            <a:off x="157299" y="5086078"/>
            <a:ext cx="5485591" cy="160645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96699" cy="38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74" y="1345407"/>
            <a:ext cx="7006709" cy="3235923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4823925" y="201777"/>
            <a:ext cx="2631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/>
              <a:t>Activity Diagram</a:t>
            </a:r>
            <a:endParaRPr lang="he-IL" sz="2800" u="sng" dirty="0"/>
          </a:p>
        </p:txBody>
      </p:sp>
    </p:spTree>
    <p:extLst>
      <p:ext uri="{BB962C8B-B14F-4D97-AF65-F5344CB8AC3E}">
        <p14:creationId xmlns:p14="http://schemas.microsoft.com/office/powerpoint/2010/main" val="37813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4;p13"/>
          <p:cNvSpPr txBox="1"/>
          <p:nvPr/>
        </p:nvSpPr>
        <p:spPr>
          <a:xfrm>
            <a:off x="3296567" y="70871"/>
            <a:ext cx="51140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w-IL" sz="4400" b="1" u="sng" dirty="0">
                <a:latin typeface="Calibri"/>
                <a:ea typeface="Calibri"/>
                <a:cs typeface="Calibri"/>
                <a:sym typeface="Calibri"/>
              </a:rPr>
              <a:t>Our website screens</a:t>
            </a:r>
            <a:endParaRPr sz="44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4784" y="979594"/>
            <a:ext cx="1457708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Home Page:</a:t>
            </a:r>
            <a:endParaRPr lang="he-IL" sz="2000" b="1" dirty="0"/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3" y="1453584"/>
            <a:ext cx="10224654" cy="53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4;p13"/>
          <p:cNvSpPr txBox="1"/>
          <p:nvPr/>
        </p:nvSpPr>
        <p:spPr>
          <a:xfrm>
            <a:off x="3296567" y="70871"/>
            <a:ext cx="51140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w-IL" sz="4400" b="1" u="sng" dirty="0">
                <a:latin typeface="Calibri"/>
                <a:ea typeface="Calibri"/>
                <a:cs typeface="Calibri"/>
                <a:sym typeface="Calibri"/>
              </a:rPr>
              <a:t>Our website screens</a:t>
            </a:r>
            <a:endParaRPr sz="44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65" y="1053474"/>
            <a:ext cx="1569918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Log-in Pages:</a:t>
            </a:r>
            <a:endParaRPr lang="he-IL" sz="2000" b="1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14" y="1761797"/>
            <a:ext cx="4646991" cy="3352375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883" y="1761797"/>
            <a:ext cx="6541469" cy="3352375"/>
          </a:xfrm>
          <a:prstGeom prst="rect">
            <a:avLst/>
          </a:prstGeom>
        </p:spPr>
      </p:pic>
      <p:cxnSp>
        <p:nvCxnSpPr>
          <p:cNvPr id="11" name="מחבר חץ ישר 10"/>
          <p:cNvCxnSpPr/>
          <p:nvPr/>
        </p:nvCxnSpPr>
        <p:spPr>
          <a:xfrm flipV="1">
            <a:off x="8153400" y="2533650"/>
            <a:ext cx="685800" cy="141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 flipV="1">
            <a:off x="4324350" y="2495550"/>
            <a:ext cx="4440267" cy="172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11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5" y="1590224"/>
            <a:ext cx="4248621" cy="4068595"/>
          </a:xfrm>
          <a:prstGeom prst="rect">
            <a:avLst/>
          </a:prstGeom>
        </p:spPr>
      </p:pic>
      <p:sp>
        <p:nvSpPr>
          <p:cNvPr id="5" name="Google Shape;234;p13"/>
          <p:cNvSpPr txBox="1"/>
          <p:nvPr/>
        </p:nvSpPr>
        <p:spPr>
          <a:xfrm>
            <a:off x="3296567" y="70871"/>
            <a:ext cx="51140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w-IL" sz="4400" b="1" u="sng" dirty="0">
                <a:latin typeface="Calibri"/>
                <a:ea typeface="Calibri"/>
                <a:cs typeface="Calibri"/>
                <a:sym typeface="Calibri"/>
              </a:rPr>
              <a:t>Our website screens</a:t>
            </a:r>
            <a:endParaRPr sz="44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105" y="1053474"/>
            <a:ext cx="1621278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Profile Pages:</a:t>
            </a:r>
            <a:endParaRPr lang="he-IL" sz="2000" b="1" dirty="0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59" y="1523540"/>
            <a:ext cx="5221787" cy="4896310"/>
          </a:xfrm>
          <a:prstGeom prst="rect">
            <a:avLst/>
          </a:prstGeom>
        </p:spPr>
      </p:pic>
      <p:cxnSp>
        <p:nvCxnSpPr>
          <p:cNvPr id="9" name="מחבר חץ ישר 8"/>
          <p:cNvCxnSpPr/>
          <p:nvPr/>
        </p:nvCxnSpPr>
        <p:spPr>
          <a:xfrm flipV="1">
            <a:off x="3219450" y="2733675"/>
            <a:ext cx="4610100" cy="253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4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4;p13"/>
          <p:cNvSpPr txBox="1"/>
          <p:nvPr/>
        </p:nvSpPr>
        <p:spPr>
          <a:xfrm>
            <a:off x="3296567" y="70871"/>
            <a:ext cx="51140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w-IL" sz="4400" b="1" u="sng" dirty="0">
                <a:latin typeface="Calibri"/>
                <a:ea typeface="Calibri"/>
                <a:cs typeface="Calibri"/>
                <a:sym typeface="Calibri"/>
              </a:rPr>
              <a:t>Our website screens</a:t>
            </a:r>
            <a:endParaRPr sz="44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209" y="1040761"/>
            <a:ext cx="215244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Create-Post Pages:</a:t>
            </a:r>
            <a:endParaRPr lang="he-IL" sz="2000" b="1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20" y="1628775"/>
            <a:ext cx="10459159" cy="4785338"/>
          </a:xfrm>
          <a:prstGeom prst="rect">
            <a:avLst/>
          </a:prstGeom>
        </p:spPr>
      </p:pic>
      <p:cxnSp>
        <p:nvCxnSpPr>
          <p:cNvPr id="9" name="מחבר חץ ישר 8"/>
          <p:cNvCxnSpPr/>
          <p:nvPr/>
        </p:nvCxnSpPr>
        <p:spPr>
          <a:xfrm>
            <a:off x="2893832" y="1246891"/>
            <a:ext cx="6987587" cy="59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19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07660" y="1556384"/>
            <a:ext cx="3692253" cy="3276872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7" y="1756943"/>
            <a:ext cx="3201625" cy="2767432"/>
          </a:xfrm>
          <a:prstGeom prst="rect">
            <a:avLst/>
          </a:prstGeom>
        </p:spPr>
      </p:pic>
      <p:cxnSp>
        <p:nvCxnSpPr>
          <p:cNvPr id="7" name="מחבר חץ ישר 6"/>
          <p:cNvCxnSpPr/>
          <p:nvPr/>
        </p:nvCxnSpPr>
        <p:spPr>
          <a:xfrm flipV="1">
            <a:off x="2048849" y="2171700"/>
            <a:ext cx="2704126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234;p13"/>
          <p:cNvSpPr txBox="1"/>
          <p:nvPr/>
        </p:nvSpPr>
        <p:spPr>
          <a:xfrm>
            <a:off x="3296567" y="70871"/>
            <a:ext cx="51140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w-IL" sz="4400" b="1" u="sng" dirty="0">
                <a:latin typeface="Calibri"/>
                <a:ea typeface="Calibri"/>
                <a:cs typeface="Calibri"/>
                <a:sym typeface="Calibri"/>
              </a:rPr>
              <a:t>Our website screens</a:t>
            </a:r>
            <a:endParaRPr sz="44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209" y="1012186"/>
            <a:ext cx="215244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Create-Post Pages:</a:t>
            </a:r>
            <a:endParaRPr lang="he-IL" sz="2000" b="1" dirty="0"/>
          </a:p>
        </p:txBody>
      </p:sp>
      <p:pic>
        <p:nvPicPr>
          <p:cNvPr id="13" name="תמונה 12"/>
          <p:cNvPicPr/>
          <p:nvPr/>
        </p:nvPicPr>
        <p:blipFill>
          <a:blip r:embed="rId4"/>
          <a:stretch>
            <a:fillRect/>
          </a:stretch>
        </p:blipFill>
        <p:spPr>
          <a:xfrm>
            <a:off x="8682445" y="1556384"/>
            <a:ext cx="3283131" cy="3276873"/>
          </a:xfrm>
          <a:prstGeom prst="rect">
            <a:avLst/>
          </a:prstGeom>
        </p:spPr>
      </p:pic>
      <p:cxnSp>
        <p:nvCxnSpPr>
          <p:cNvPr id="15" name="מחבר חץ ישר 14"/>
          <p:cNvCxnSpPr/>
          <p:nvPr/>
        </p:nvCxnSpPr>
        <p:spPr>
          <a:xfrm flipV="1">
            <a:off x="8072846" y="1854926"/>
            <a:ext cx="1114697" cy="17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09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4;p13"/>
          <p:cNvSpPr txBox="1"/>
          <p:nvPr/>
        </p:nvSpPr>
        <p:spPr>
          <a:xfrm>
            <a:off x="3296567" y="70871"/>
            <a:ext cx="51140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w-IL" sz="4400" b="1" u="sng" dirty="0">
                <a:latin typeface="Calibri"/>
                <a:ea typeface="Calibri"/>
                <a:cs typeface="Calibri"/>
                <a:sym typeface="Calibri"/>
              </a:rPr>
              <a:t>Our website screens</a:t>
            </a:r>
            <a:endParaRPr sz="44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תמונה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62616" y="1784078"/>
            <a:ext cx="4224973" cy="4651556"/>
          </a:xfrm>
          <a:prstGeom prst="rect">
            <a:avLst/>
          </a:prstGeom>
        </p:spPr>
      </p:pic>
      <p:pic>
        <p:nvPicPr>
          <p:cNvPr id="6" name="תמונה 5"/>
          <p:cNvPicPr/>
          <p:nvPr/>
        </p:nvPicPr>
        <p:blipFill>
          <a:blip r:embed="rId3"/>
          <a:stretch>
            <a:fillRect/>
          </a:stretch>
        </p:blipFill>
        <p:spPr>
          <a:xfrm>
            <a:off x="6846569" y="1784078"/>
            <a:ext cx="4448447" cy="4651556"/>
          </a:xfrm>
          <a:prstGeom prst="rect">
            <a:avLst/>
          </a:prstGeom>
        </p:spPr>
      </p:pic>
      <p:cxnSp>
        <p:nvCxnSpPr>
          <p:cNvPr id="8" name="מחבר חץ ישר 7"/>
          <p:cNvCxnSpPr/>
          <p:nvPr/>
        </p:nvCxnSpPr>
        <p:spPr>
          <a:xfrm flipV="1">
            <a:off x="6026331" y="5547360"/>
            <a:ext cx="1245326" cy="766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0209" y="1012186"/>
            <a:ext cx="215244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Create-Post Pages: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126926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6;p7"/>
          <p:cNvSpPr/>
          <p:nvPr/>
        </p:nvSpPr>
        <p:spPr>
          <a:xfrm>
            <a:off x="965926" y="1545698"/>
            <a:ext cx="8230324" cy="775702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1114697" y="1739201"/>
            <a:ext cx="767225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D0D0D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 the user completes the post, they will see their post on the </a:t>
            </a:r>
            <a:r>
              <a:rPr lang="en-US" dirty="0" smtClean="0">
                <a:solidFill>
                  <a:srgbClr val="0D0D0D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website.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34;p13"/>
          <p:cNvSpPr txBox="1"/>
          <p:nvPr/>
        </p:nvSpPr>
        <p:spPr>
          <a:xfrm>
            <a:off x="3296567" y="70871"/>
            <a:ext cx="51140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w-IL" sz="4400" b="1" u="sng" dirty="0">
                <a:latin typeface="Calibri"/>
                <a:ea typeface="Calibri"/>
                <a:cs typeface="Calibri"/>
                <a:sym typeface="Calibri"/>
              </a:rPr>
              <a:t>Our website screens</a:t>
            </a:r>
            <a:endParaRPr sz="44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5926" y="1042285"/>
            <a:ext cx="138018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/>
              <a:t>Post Pages:</a:t>
            </a:r>
            <a:endParaRPr lang="he-IL" sz="2000" b="1" dirty="0"/>
          </a:p>
        </p:txBody>
      </p:sp>
      <p:pic>
        <p:nvPicPr>
          <p:cNvPr id="9" name="תמונה 8"/>
          <p:cNvPicPr/>
          <p:nvPr/>
        </p:nvPicPr>
        <p:blipFill>
          <a:blip r:embed="rId2"/>
          <a:stretch>
            <a:fillRect/>
          </a:stretch>
        </p:blipFill>
        <p:spPr>
          <a:xfrm>
            <a:off x="2794816" y="2514903"/>
            <a:ext cx="4616178" cy="4095115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16" y="2514903"/>
            <a:ext cx="4616178" cy="2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745" y="578070"/>
            <a:ext cx="163358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S</a:t>
            </a:r>
            <a:r>
              <a:rPr lang="en-US" sz="2000" b="1" dirty="0" smtClean="0"/>
              <a:t>earch Pages:</a:t>
            </a:r>
            <a:endParaRPr lang="he-IL" sz="2000" b="1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88943"/>
            <a:ext cx="11526981" cy="5415058"/>
          </a:xfrm>
          <a:prstGeom prst="rect">
            <a:avLst/>
          </a:prstGeom>
        </p:spPr>
      </p:pic>
      <p:sp>
        <p:nvSpPr>
          <p:cNvPr id="7" name="Google Shape;234;p13"/>
          <p:cNvSpPr txBox="1"/>
          <p:nvPr/>
        </p:nvSpPr>
        <p:spPr>
          <a:xfrm>
            <a:off x="3296567" y="70871"/>
            <a:ext cx="51140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w-IL" sz="4400" b="1" u="sng" dirty="0">
                <a:latin typeface="Calibri"/>
                <a:ea typeface="Calibri"/>
                <a:cs typeface="Calibri"/>
                <a:sym typeface="Calibri"/>
              </a:rPr>
              <a:t>Our website screens</a:t>
            </a:r>
            <a:endParaRPr sz="44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6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0743" y="682572"/>
            <a:ext cx="2741328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S</a:t>
            </a:r>
            <a:r>
              <a:rPr lang="en-US" sz="2000" b="1" dirty="0" smtClean="0"/>
              <a:t>earch Pages with filter:</a:t>
            </a:r>
            <a:endParaRPr lang="he-IL" sz="2000" b="1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73" y="1260629"/>
            <a:ext cx="10946601" cy="5386698"/>
          </a:xfrm>
          <a:prstGeom prst="rect">
            <a:avLst/>
          </a:prstGeom>
        </p:spPr>
      </p:pic>
      <p:sp>
        <p:nvSpPr>
          <p:cNvPr id="8" name="Google Shape;234;p13"/>
          <p:cNvSpPr txBox="1"/>
          <p:nvPr/>
        </p:nvSpPr>
        <p:spPr>
          <a:xfrm>
            <a:off x="3296567" y="70871"/>
            <a:ext cx="51140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w-IL" sz="4400" b="1" u="sng" dirty="0">
                <a:latin typeface="Calibri"/>
                <a:ea typeface="Calibri"/>
                <a:cs typeface="Calibri"/>
                <a:sym typeface="Calibri"/>
              </a:rPr>
              <a:t>Our website screens</a:t>
            </a:r>
            <a:endParaRPr sz="44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3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278674" y="1422443"/>
            <a:ext cx="8804366" cy="92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 indent="0" algn="l" rtl="0">
              <a:lnSpc>
                <a:spcPct val="74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Developing a website project for a marketplace specializing in second-hand items.</a:t>
            </a:r>
            <a:endParaRPr lang="en-US" sz="3200" b="1" dirty="0"/>
          </a:p>
        </p:txBody>
      </p:sp>
      <p:sp>
        <p:nvSpPr>
          <p:cNvPr id="6" name="Google Shape;115;p2"/>
          <p:cNvSpPr txBox="1"/>
          <p:nvPr/>
        </p:nvSpPr>
        <p:spPr>
          <a:xfrm>
            <a:off x="278674" y="569376"/>
            <a:ext cx="62688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iw-IL" sz="5200" b="1" u="sng" dirty="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200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מלבן מעוגל 2"/>
          <p:cNvSpPr/>
          <p:nvPr/>
        </p:nvSpPr>
        <p:spPr>
          <a:xfrm>
            <a:off x="1826164" y="2578303"/>
            <a:ext cx="5709385" cy="396687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427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1810867" y="440174"/>
            <a:ext cx="8401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" panose="020B0604020202020204" pitchFamily="34" charset="0"/>
                <a:ea typeface="Arial" panose="020B0604020202020204" pitchFamily="34" charset="0"/>
              </a:rPr>
              <a:t>User’s Guide Operating </a:t>
            </a:r>
            <a:r>
              <a:rPr lang="en-US" sz="3200" b="1" u="sng" dirty="0" smtClean="0">
                <a:latin typeface="Arial" panose="020B0604020202020204" pitchFamily="34" charset="0"/>
                <a:ea typeface="Arial" panose="020B0604020202020204" pitchFamily="34" charset="0"/>
              </a:rPr>
              <a:t>Instructions video</a:t>
            </a:r>
            <a:endParaRPr lang="he-IL" sz="3200" b="1" u="sng" dirty="0"/>
          </a:p>
        </p:txBody>
      </p:sp>
      <p:sp>
        <p:nvSpPr>
          <p:cNvPr id="3" name="מלבן 2"/>
          <p:cNvSpPr/>
          <p:nvPr/>
        </p:nvSpPr>
        <p:spPr>
          <a:xfrm>
            <a:off x="1810867" y="2219236"/>
            <a:ext cx="7989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he-IL" dirty="0"/>
              <a:t>https://drive.google.com/drive/folders/1s5RknHDScGgbzZVxiSSRlY3U-ptBmY_Q?q=sharedwith:public%20parent:1s5RknHDScGgbzZVxiSSRlY3U-ptBmY_Q</a:t>
            </a:r>
          </a:p>
        </p:txBody>
      </p:sp>
      <p:sp>
        <p:nvSpPr>
          <p:cNvPr id="2" name="מלבן 1"/>
          <p:cNvSpPr/>
          <p:nvPr/>
        </p:nvSpPr>
        <p:spPr>
          <a:xfrm>
            <a:off x="1810867" y="4059854"/>
            <a:ext cx="4947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/>
              <a:t>https://www.youtube.com/watch?v=gvO6q28hvsI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79057" y="3690522"/>
            <a:ext cx="481080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YOUTUBE IF THE DRIVE LINK DID NOT WORK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6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4466409" y="462869"/>
            <a:ext cx="34329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w-IL" sz="3200" b="1" u="sng" dirty="0"/>
              <a:t>Website </a:t>
            </a:r>
            <a:r>
              <a:rPr lang="iw-IL" sz="3200" b="1" u="sng" dirty="0" smtClean="0"/>
              <a:t>security</a:t>
            </a:r>
            <a:endParaRPr lang="he-IL" sz="3200" u="sng" dirty="0"/>
          </a:p>
        </p:txBody>
      </p:sp>
      <p:sp>
        <p:nvSpPr>
          <p:cNvPr id="5" name="מלבן מעוגל 4"/>
          <p:cNvSpPr/>
          <p:nvPr/>
        </p:nvSpPr>
        <p:spPr>
          <a:xfrm>
            <a:off x="7134225" y="1562100"/>
            <a:ext cx="4352925" cy="363855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מעוגל 6"/>
          <p:cNvSpPr/>
          <p:nvPr/>
        </p:nvSpPr>
        <p:spPr>
          <a:xfrm>
            <a:off x="7486650" y="5505450"/>
            <a:ext cx="4000500" cy="11906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Google Shape;336;p7"/>
          <p:cNvSpPr/>
          <p:nvPr/>
        </p:nvSpPr>
        <p:spPr>
          <a:xfrm>
            <a:off x="645890" y="1562100"/>
            <a:ext cx="6212110" cy="853712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input validation</a:t>
            </a: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importance of input validation to prevent security vulnerabilities like SQL injection and cross-site scripting (XSS).</a:t>
            </a:r>
          </a:p>
        </p:txBody>
      </p:sp>
      <p:sp>
        <p:nvSpPr>
          <p:cNvPr id="9" name="Google Shape;336;p7"/>
          <p:cNvSpPr/>
          <p:nvPr/>
        </p:nvSpPr>
        <p:spPr>
          <a:xfrm>
            <a:off x="645890" y="2859949"/>
            <a:ext cx="6212110" cy="848822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Authentication and authorization: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secure authentication mechanisms JSON Web Tokens (JWT)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and Cookies.</a:t>
            </a:r>
            <a:endParaRPr lang="en-US" dirty="0"/>
          </a:p>
        </p:txBody>
      </p:sp>
      <p:sp>
        <p:nvSpPr>
          <p:cNvPr id="10" name="Google Shape;336;p7"/>
          <p:cNvSpPr/>
          <p:nvPr/>
        </p:nvSpPr>
        <p:spPr>
          <a:xfrm>
            <a:off x="645890" y="4094661"/>
            <a:ext cx="6212110" cy="813163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Regular Security Updates: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staying up to date with security patches and updates for servers,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frameworks.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36;p7"/>
          <p:cNvSpPr/>
          <p:nvPr/>
        </p:nvSpPr>
        <p:spPr>
          <a:xfrm>
            <a:off x="645890" y="5293714"/>
            <a:ext cx="6212110" cy="936988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iw-IL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Protection Personal Information: </a:t>
            </a:r>
            <a:r>
              <a:rPr lang="iw-I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encryption algorithms </a:t>
            </a:r>
            <a:r>
              <a:rPr lang="iw-IL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bcrypt lib</a:t>
            </a:r>
            <a:r>
              <a:rPr lang="iw-IL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iw-I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ensure the confidentiality of sensitive data both during storage and </a:t>
            </a:r>
            <a:r>
              <a:rPr lang="iw-IL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מלבן מעוגל 11"/>
          <p:cNvSpPr/>
          <p:nvPr/>
        </p:nvSpPr>
        <p:spPr>
          <a:xfrm>
            <a:off x="137778" y="1748501"/>
            <a:ext cx="463773" cy="423199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מעוגל 14"/>
          <p:cNvSpPr/>
          <p:nvPr/>
        </p:nvSpPr>
        <p:spPr>
          <a:xfrm>
            <a:off x="131645" y="3060518"/>
            <a:ext cx="457200" cy="416107"/>
          </a:xfrm>
          <a:prstGeom prst="roundRect">
            <a:avLst>
              <a:gd name="adj" fmla="val 50000"/>
            </a:avLst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מעוגל 15"/>
          <p:cNvSpPr/>
          <p:nvPr/>
        </p:nvSpPr>
        <p:spPr>
          <a:xfrm>
            <a:off x="131645" y="4295090"/>
            <a:ext cx="420911" cy="400736"/>
          </a:xfrm>
          <a:prstGeom prst="roundRect">
            <a:avLst>
              <a:gd name="adj" fmla="val 50000"/>
            </a:avLst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 מעוגל 16"/>
          <p:cNvSpPr/>
          <p:nvPr/>
        </p:nvSpPr>
        <p:spPr>
          <a:xfrm>
            <a:off x="93546" y="5514291"/>
            <a:ext cx="459010" cy="438834"/>
          </a:xfrm>
          <a:prstGeom prst="roundRect">
            <a:avLst>
              <a:gd name="adj" fmla="val 50000"/>
            </a:avLst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476B3B45-1A25-3431-7221-1B57868BE14D}"/>
              </a:ext>
            </a:extLst>
          </p:cNvPr>
          <p:cNvSpPr>
            <a:spLocks noGrp="1"/>
          </p:cNvSpPr>
          <p:nvPr/>
        </p:nvSpPr>
        <p:spPr>
          <a:xfrm>
            <a:off x="2741419" y="428683"/>
            <a:ext cx="6999741" cy="673405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/>
              </a:rPr>
              <a:t>Unit </a:t>
            </a:r>
            <a:r>
              <a:rPr lang="en-US" sz="4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/>
              </a:rPr>
              <a:t>Tests Some Example</a:t>
            </a:r>
            <a:endParaRPr lang="en-US" sz="4000" u="sng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A899E038-F8F0-FE72-9E5D-688871D43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419742"/>
              </p:ext>
            </p:extLst>
          </p:nvPr>
        </p:nvGraphicFramePr>
        <p:xfrm>
          <a:off x="922986" y="1577663"/>
          <a:ext cx="9915525" cy="440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4015718206"/>
                    </a:ext>
                  </a:extLst>
                </a:gridCol>
                <a:gridCol w="3724275">
                  <a:extLst>
                    <a:ext uri="{9D8B030D-6E8A-4147-A177-3AD203B41FA5}">
                      <a16:colId xmlns:a16="http://schemas.microsoft.com/office/drawing/2014/main" val="3321743467"/>
                    </a:ext>
                  </a:extLst>
                </a:gridCol>
                <a:gridCol w="5438775">
                  <a:extLst>
                    <a:ext uri="{9D8B030D-6E8A-4147-A177-3AD203B41FA5}">
                      <a16:colId xmlns:a16="http://schemas.microsoft.com/office/drawing/2014/main" val="2382234862"/>
                    </a:ext>
                  </a:extLst>
                </a:gridCol>
              </a:tblGrid>
              <a:tr h="599008">
                <a:tc>
                  <a:txBody>
                    <a:bodyPr/>
                    <a:lstStyle/>
                    <a:p>
                      <a:pPr algn="r" fontAlgn="base"/>
                      <a:r>
                        <a:rPr lang="en-US" sz="2000" dirty="0">
                          <a:effectLst/>
                        </a:rPr>
                        <a:t>#No​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Test Subject​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Expected result​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06077"/>
                  </a:ext>
                </a:extLst>
              </a:tr>
              <a:tr h="249587">
                <a:tc gridSpan="3"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effectLst/>
                        </a:rPr>
                        <a:t>Login form​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285113"/>
                  </a:ext>
                </a:extLst>
              </a:tr>
              <a:tr h="440936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1​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Enter an empty username or password​</a:t>
                      </a:r>
                      <a:endParaRPr lang="en-US" dirty="0">
                        <a:solidFill>
                          <a:srgbClr val="232323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Error displays a message: “Please fill in the fields”.​</a:t>
                      </a:r>
                      <a:endParaRPr lang="en-US" dirty="0">
                        <a:solidFill>
                          <a:srgbClr val="232323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054168"/>
                  </a:ext>
                </a:extLst>
              </a:tr>
              <a:tr h="898513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2​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Enter the wrong username or password​</a:t>
                      </a:r>
                      <a:endParaRPr lang="en-US" dirty="0">
                        <a:solidFill>
                          <a:srgbClr val="232323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Error displays a message: “Invalid details, try again”​</a:t>
                      </a:r>
                      <a:endParaRPr lang="en-US" dirty="0">
                        <a:effectLst/>
                      </a:endParaRPr>
                    </a:p>
                    <a:p>
                      <a:pPr fontAlgn="base"/>
                      <a:r>
                        <a:rPr lang="en-US" sz="2000" dirty="0">
                          <a:effectLst/>
                        </a:rPr>
                        <a:t>We don’t want to give information about which field is invalid.​</a:t>
                      </a:r>
                      <a:endParaRPr lang="en-US" dirty="0">
                        <a:solidFill>
                          <a:srgbClr val="232323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908617"/>
                  </a:ext>
                </a:extLst>
              </a:tr>
              <a:tr h="440936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3​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Log in with a ‘frozen’ status username and password​</a:t>
                      </a:r>
                      <a:endParaRPr lang="en-US" dirty="0">
                        <a:solidFill>
                          <a:srgbClr val="232323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Display message: “User is Frozen”.​</a:t>
                      </a:r>
                      <a:endParaRPr lang="en-US" dirty="0">
                        <a:solidFill>
                          <a:srgbClr val="232323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277794"/>
                  </a:ext>
                </a:extLst>
              </a:tr>
              <a:tr h="440936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4​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Enter a valid username and password​</a:t>
                      </a:r>
                      <a:endParaRPr lang="en-US" dirty="0">
                        <a:solidFill>
                          <a:srgbClr val="232323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Display message:” Login succeed”.​</a:t>
                      </a:r>
                      <a:endParaRPr lang="en-US" dirty="0">
                        <a:solidFill>
                          <a:srgbClr val="232323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156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8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66A3D8-60FA-3797-EA94-49DC15DD4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396360"/>
              </p:ext>
            </p:extLst>
          </p:nvPr>
        </p:nvGraphicFramePr>
        <p:xfrm>
          <a:off x="807898" y="1623526"/>
          <a:ext cx="10668755" cy="442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421">
                  <a:extLst>
                    <a:ext uri="{9D8B030D-6E8A-4147-A177-3AD203B41FA5}">
                      <a16:colId xmlns:a16="http://schemas.microsoft.com/office/drawing/2014/main" val="4129433070"/>
                    </a:ext>
                  </a:extLst>
                </a:gridCol>
                <a:gridCol w="4008097">
                  <a:extLst>
                    <a:ext uri="{9D8B030D-6E8A-4147-A177-3AD203B41FA5}">
                      <a16:colId xmlns:a16="http://schemas.microsoft.com/office/drawing/2014/main" val="2052197897"/>
                    </a:ext>
                  </a:extLst>
                </a:gridCol>
                <a:gridCol w="5851237">
                  <a:extLst>
                    <a:ext uri="{9D8B030D-6E8A-4147-A177-3AD203B41FA5}">
                      <a16:colId xmlns:a16="http://schemas.microsoft.com/office/drawing/2014/main" val="3422533518"/>
                    </a:ext>
                  </a:extLst>
                </a:gridCol>
              </a:tblGrid>
              <a:tr h="3079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effectLst/>
                        </a:rPr>
                        <a:t>No#​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effectLst/>
                        </a:rPr>
                        <a:t>Test Subject​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effectLst/>
                        </a:rPr>
                        <a:t>Expected result​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568276"/>
                  </a:ext>
                </a:extLst>
              </a:tr>
              <a:tr h="471689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the user performs a product advertising operation on the website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50066"/>
                  </a:ext>
                </a:extLst>
              </a:tr>
              <a:tr h="97196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effectLst/>
                        </a:rPr>
                        <a:t>5​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 </a:t>
                      </a:r>
                      <a:r>
                        <a:rPr lang="en-US" sz="20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Uploading Multiple Product Images</a:t>
                      </a:r>
                      <a:endParaRPr lang="en-US" sz="2000" u="non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The uploaded images are correctly associated with the listing and displayed on the listing's page.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01070"/>
                  </a:ext>
                </a:extLst>
              </a:tr>
              <a:tr h="97196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effectLst/>
                        </a:rPr>
                        <a:t>6​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Invalid Price Format</a:t>
                      </a:r>
                      <a:endParaRPr lang="en-US" sz="2000" u="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The listing submission failed with an error message stating that a valid price format is required.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2982"/>
                  </a:ext>
                </a:extLst>
              </a:tr>
              <a:tr h="161518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effectLst/>
                        </a:rPr>
                        <a:t>7​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Enter valid details​</a:t>
                      </a:r>
                      <a:endParaRPr lang="en-US" dirty="0">
                        <a:solidFill>
                          <a:srgbClr val="232323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effectLst/>
                        </a:rPr>
                        <a:t>Display a message: “Registration succeed, please wait for approvement”.​</a:t>
                      </a:r>
                      <a:endParaRPr lang="en-US" dirty="0">
                        <a:effectLst/>
                      </a:endParaRPr>
                    </a:p>
                    <a:p>
                      <a:pPr fontAlgn="base"/>
                      <a:r>
                        <a:rPr lang="en-US" sz="2000" dirty="0">
                          <a:effectLst/>
                        </a:rPr>
                        <a:t> ​</a:t>
                      </a:r>
                      <a:endParaRPr lang="en-US" dirty="0">
                        <a:solidFill>
                          <a:srgbClr val="232323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721186"/>
                  </a:ext>
                </a:extLst>
              </a:tr>
            </a:tbl>
          </a:graphicData>
        </a:graphic>
      </p:graphicFrame>
      <p:sp>
        <p:nvSpPr>
          <p:cNvPr id="7" name="Title 5">
            <a:extLst>
              <a:ext uri="{FF2B5EF4-FFF2-40B4-BE49-F238E27FC236}">
                <a16:creationId xmlns:a16="http://schemas.microsoft.com/office/drawing/2014/main" id="{476B3B45-1A25-3431-7221-1B57868BE14D}"/>
              </a:ext>
            </a:extLst>
          </p:cNvPr>
          <p:cNvSpPr>
            <a:spLocks noGrp="1"/>
          </p:cNvSpPr>
          <p:nvPr/>
        </p:nvSpPr>
        <p:spPr>
          <a:xfrm>
            <a:off x="2741419" y="428683"/>
            <a:ext cx="6999741" cy="673405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/>
              </a:rPr>
              <a:t>Unit </a:t>
            </a:r>
            <a:r>
              <a:rPr lang="en-US" sz="4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/>
              </a:rPr>
              <a:t>Tests Some Example</a:t>
            </a:r>
            <a:endParaRPr lang="en-US" sz="4000" u="sng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460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0" y="560439"/>
            <a:ext cx="6064318" cy="4198374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25" y="2306845"/>
            <a:ext cx="5674963" cy="39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9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17"/>
          <p:cNvSpPr txBox="1">
            <a:spLocks noGrp="1"/>
          </p:cNvSpPr>
          <p:nvPr>
            <p:ph type="title"/>
          </p:nvPr>
        </p:nvSpPr>
        <p:spPr>
          <a:xfrm>
            <a:off x="3933785" y="309551"/>
            <a:ext cx="3862251" cy="72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b="1" u="sng" cap="none" dirty="0">
                <a:solidFill>
                  <a:srgbClr val="FFFFFF"/>
                </a:solidFill>
              </a:rPr>
              <a:t>Problems We </a:t>
            </a:r>
            <a:r>
              <a:rPr lang="en-US" b="1" u="sng" cap="none" dirty="0" smtClean="0">
                <a:solidFill>
                  <a:srgbClr val="FFFFFF"/>
                </a:solidFill>
              </a:rPr>
              <a:t>Faced</a:t>
            </a:r>
            <a:endParaRPr u="sng" dirty="0">
              <a:solidFill>
                <a:srgbClr val="FFFFFF"/>
              </a:solidFill>
            </a:endParaRPr>
          </a:p>
        </p:txBody>
      </p:sp>
      <p:sp>
        <p:nvSpPr>
          <p:cNvPr id="5" name="Google Shape;336;p7"/>
          <p:cNvSpPr/>
          <p:nvPr/>
        </p:nvSpPr>
        <p:spPr>
          <a:xfrm>
            <a:off x="1153874" y="1191376"/>
            <a:ext cx="8474165" cy="775702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b="1" dirty="0" smtClean="0">
                <a:solidFill>
                  <a:schemeClr val="bg1"/>
                </a:solidFill>
              </a:rPr>
              <a:t>       Search </a:t>
            </a:r>
            <a:r>
              <a:rPr lang="en-US" b="1" dirty="0">
                <a:solidFill>
                  <a:schemeClr val="bg1"/>
                </a:solidFill>
              </a:rPr>
              <a:t>Functionality:</a:t>
            </a:r>
            <a:r>
              <a:rPr lang="en-US" dirty="0">
                <a:solidFill>
                  <a:schemeClr val="bg1"/>
                </a:solidFill>
              </a:rPr>
              <a:t> Implementing an efficient search feature that could handle a large number of listings and deliver accurate results was challenging.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336;p7"/>
          <p:cNvSpPr/>
          <p:nvPr/>
        </p:nvSpPr>
        <p:spPr>
          <a:xfrm>
            <a:off x="1087846" y="2284353"/>
            <a:ext cx="8474164" cy="775702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b="1" dirty="0" smtClean="0">
                <a:solidFill>
                  <a:schemeClr val="bg1"/>
                </a:solidFill>
              </a:rPr>
              <a:t>       Image </a:t>
            </a:r>
            <a:r>
              <a:rPr lang="en-US" b="1" dirty="0">
                <a:solidFill>
                  <a:schemeClr val="bg1"/>
                </a:solidFill>
              </a:rPr>
              <a:t>Handling:</a:t>
            </a:r>
            <a:r>
              <a:rPr lang="en-US" dirty="0">
                <a:solidFill>
                  <a:schemeClr val="bg1"/>
                </a:solidFill>
              </a:rPr>
              <a:t> Managing and displaying images for each listing posed a challenge, especially in terms of storage and loading times.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Google Shape;336;p7"/>
          <p:cNvSpPr/>
          <p:nvPr/>
        </p:nvSpPr>
        <p:spPr>
          <a:xfrm>
            <a:off x="1049786" y="3377330"/>
            <a:ext cx="8474164" cy="775702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b="1" dirty="0" smtClean="0">
                <a:solidFill>
                  <a:schemeClr val="bg1"/>
                </a:solidFill>
              </a:rPr>
              <a:t>Responsive </a:t>
            </a:r>
            <a:r>
              <a:rPr lang="en-US" b="1" dirty="0">
                <a:solidFill>
                  <a:schemeClr val="bg1"/>
                </a:solidFill>
              </a:rPr>
              <a:t>Design:</a:t>
            </a:r>
            <a:r>
              <a:rPr lang="en-US" dirty="0">
                <a:solidFill>
                  <a:schemeClr val="bg1"/>
                </a:solidFill>
              </a:rPr>
              <a:t> Creating a responsive design that looked great and functioned well on all devices was a challenge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מלבן מעוגל 8"/>
          <p:cNvSpPr/>
          <p:nvPr/>
        </p:nvSpPr>
        <p:spPr>
          <a:xfrm>
            <a:off x="624073" y="1348429"/>
            <a:ext cx="463773" cy="423199"/>
          </a:xfrm>
          <a:prstGeom prst="roundRect">
            <a:avLst>
              <a:gd name="adj" fmla="val 50000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מעוגל 9"/>
          <p:cNvSpPr/>
          <p:nvPr/>
        </p:nvSpPr>
        <p:spPr>
          <a:xfrm>
            <a:off x="592586" y="2464150"/>
            <a:ext cx="457200" cy="416107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מעוגל 10"/>
          <p:cNvSpPr/>
          <p:nvPr/>
        </p:nvSpPr>
        <p:spPr>
          <a:xfrm>
            <a:off x="592586" y="3496667"/>
            <a:ext cx="420911" cy="400736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672" y="1271781"/>
            <a:ext cx="455003" cy="288248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967" y="2315275"/>
            <a:ext cx="401254" cy="356929"/>
          </a:xfrm>
          <a:prstGeom prst="rect">
            <a:avLst/>
          </a:prstGeom>
        </p:spPr>
      </p:pic>
      <p:sp>
        <p:nvSpPr>
          <p:cNvPr id="14" name="Google Shape;336;p7"/>
          <p:cNvSpPr/>
          <p:nvPr/>
        </p:nvSpPr>
        <p:spPr>
          <a:xfrm>
            <a:off x="1084864" y="4464408"/>
            <a:ext cx="8474164" cy="775702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b="1" dirty="0" smtClean="0">
                <a:solidFill>
                  <a:schemeClr val="bg1"/>
                </a:solidFill>
              </a:rPr>
              <a:t>Deploy the website: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Deploying the website to run on the cloud was the </a:t>
            </a:r>
            <a:r>
              <a:rPr lang="en-US" dirty="0" smtClean="0">
                <a:solidFill>
                  <a:schemeClr val="bg1"/>
                </a:solidFill>
              </a:rPr>
              <a:t>most challenging </a:t>
            </a:r>
            <a:r>
              <a:rPr lang="en-US" dirty="0">
                <a:solidFill>
                  <a:schemeClr val="bg1"/>
                </a:solidFill>
              </a:rPr>
              <a:t>aspect of the </a:t>
            </a:r>
            <a:r>
              <a:rPr lang="en-US" dirty="0" smtClean="0">
                <a:solidFill>
                  <a:schemeClr val="bg1"/>
                </a:solidFill>
              </a:rPr>
              <a:t>project.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מלבן מעוגל 14"/>
          <p:cNvSpPr/>
          <p:nvPr/>
        </p:nvSpPr>
        <p:spPr>
          <a:xfrm>
            <a:off x="582288" y="4632842"/>
            <a:ext cx="459010" cy="438834"/>
          </a:xfrm>
          <a:prstGeom prst="roundRect">
            <a:avLst>
              <a:gd name="adj" fmla="val 50000"/>
            </a:avLst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169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6;p18"/>
          <p:cNvSpPr txBox="1"/>
          <p:nvPr/>
        </p:nvSpPr>
        <p:spPr>
          <a:xfrm>
            <a:off x="925784" y="0"/>
            <a:ext cx="10131425" cy="50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7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for </a:t>
            </a:r>
            <a:r>
              <a:rPr lang="en-US" sz="72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listening</a:t>
            </a:r>
            <a:endParaRPr sz="3200" dirty="0"/>
          </a:p>
        </p:txBody>
      </p:sp>
      <p:sp>
        <p:nvSpPr>
          <p:cNvPr id="6" name="מלבן מעוגל 5"/>
          <p:cNvSpPr/>
          <p:nvPr/>
        </p:nvSpPr>
        <p:spPr>
          <a:xfrm>
            <a:off x="3100797" y="4894490"/>
            <a:ext cx="5485591" cy="160645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346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/>
          <p:cNvSpPr/>
          <p:nvPr/>
        </p:nvSpPr>
        <p:spPr>
          <a:xfrm>
            <a:off x="2900547" y="1438150"/>
            <a:ext cx="299663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he-IL" sz="2000" b="1" dirty="0" smtClean="0"/>
              <a:t>Environmental Impact</a:t>
            </a:r>
            <a:endParaRPr lang="en-US" sz="2000" b="1" dirty="0" smtClean="0"/>
          </a:p>
          <a:p>
            <a:pPr algn="l" rtl="0"/>
            <a:endParaRPr lang="he-IL" dirty="0" smtClean="0"/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8" y="1350237"/>
            <a:ext cx="2253943" cy="1341502"/>
          </a:xfrm>
          <a:prstGeom prst="rect">
            <a:avLst/>
          </a:prstGeom>
        </p:spPr>
      </p:pic>
      <p:sp>
        <p:nvSpPr>
          <p:cNvPr id="13" name="מלבן 12"/>
          <p:cNvSpPr/>
          <p:nvPr/>
        </p:nvSpPr>
        <p:spPr>
          <a:xfrm>
            <a:off x="2909260" y="1851062"/>
            <a:ext cx="6617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400" b="1" i="0" dirty="0" smtClean="0">
                <a:effectLst/>
              </a:rPr>
              <a:t>Promoting recycling reduces waste, conserves resources, and mitigates environmental impact.</a:t>
            </a:r>
            <a:endParaRPr lang="he-IL" sz="1400" b="1" dirty="0"/>
          </a:p>
        </p:txBody>
      </p:sp>
      <p:pic>
        <p:nvPicPr>
          <p:cNvPr id="14" name="תמונה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8" y="5084249"/>
            <a:ext cx="2253943" cy="1317260"/>
          </a:xfrm>
          <a:prstGeom prst="rect">
            <a:avLst/>
          </a:prstGeom>
        </p:spPr>
      </p:pic>
      <p:sp>
        <p:nvSpPr>
          <p:cNvPr id="15" name="מלבן 14"/>
          <p:cNvSpPr/>
          <p:nvPr/>
        </p:nvSpPr>
        <p:spPr>
          <a:xfrm>
            <a:off x="2909261" y="5235133"/>
            <a:ext cx="299663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b="1" dirty="0" smtClean="0"/>
              <a:t>Financial </a:t>
            </a:r>
            <a:r>
              <a:rPr lang="he-IL" sz="2000" b="1" dirty="0" smtClean="0"/>
              <a:t>Impact</a:t>
            </a:r>
            <a:endParaRPr lang="en-US" sz="2000" b="1" dirty="0" smtClean="0"/>
          </a:p>
          <a:p>
            <a:pPr algn="l" rtl="0"/>
            <a:endParaRPr lang="he-IL" dirty="0" smtClean="0"/>
          </a:p>
        </p:txBody>
      </p:sp>
      <p:sp>
        <p:nvSpPr>
          <p:cNvPr id="16" name="מלבן 15"/>
          <p:cNvSpPr/>
          <p:nvPr/>
        </p:nvSpPr>
        <p:spPr>
          <a:xfrm>
            <a:off x="2900546" y="5633655"/>
            <a:ext cx="65606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he-IL" sz="1400" b="1" dirty="0" smtClean="0"/>
              <a:t>The high cost of new products can be prohibitive, particularly for individuals with limited budgets.</a:t>
            </a:r>
            <a:endParaRPr lang="he-IL" sz="1400" b="1" dirty="0"/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8" y="3133348"/>
            <a:ext cx="2253943" cy="1278964"/>
          </a:xfrm>
          <a:prstGeom prst="rect">
            <a:avLst/>
          </a:prstGeom>
        </p:spPr>
      </p:pic>
      <p:sp>
        <p:nvSpPr>
          <p:cNvPr id="11" name="מלבן 10"/>
          <p:cNvSpPr/>
          <p:nvPr/>
        </p:nvSpPr>
        <p:spPr>
          <a:xfrm>
            <a:off x="2770160" y="3243014"/>
            <a:ext cx="2637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000" b="1" dirty="0" smtClean="0"/>
              <a:t> </a:t>
            </a:r>
            <a:r>
              <a:rPr lang="en-US" sz="2000" b="1" dirty="0"/>
              <a:t> </a:t>
            </a:r>
            <a:r>
              <a:rPr lang="he-IL" sz="2000" b="1" dirty="0" smtClean="0"/>
              <a:t>Technological</a:t>
            </a:r>
            <a:r>
              <a:rPr lang="en-US" sz="2000" b="1" dirty="0" smtClean="0"/>
              <a:t> Impact</a:t>
            </a:r>
            <a:r>
              <a:rPr lang="he-IL" sz="2000" b="1" dirty="0" smtClean="0"/>
              <a:t> </a:t>
            </a:r>
            <a:endParaRPr lang="he-IL" sz="2000" dirty="0"/>
          </a:p>
        </p:txBody>
      </p:sp>
      <p:sp>
        <p:nvSpPr>
          <p:cNvPr id="17" name="מלבן 16"/>
          <p:cNvSpPr/>
          <p:nvPr/>
        </p:nvSpPr>
        <p:spPr>
          <a:xfrm>
            <a:off x="2909262" y="3654298"/>
            <a:ext cx="6617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he-IL" sz="1400" b="1" dirty="0" smtClean="0"/>
              <a:t>A fragmented marketplace lacking a centralized platform for second-hand products poses challenges in establishing efficient connections, trust, and verification. </a:t>
            </a:r>
            <a:endParaRPr lang="he-IL" sz="1400" b="1" dirty="0"/>
          </a:p>
        </p:txBody>
      </p:sp>
      <p:sp>
        <p:nvSpPr>
          <p:cNvPr id="18" name="Google Shape;248;p3"/>
          <p:cNvSpPr txBox="1">
            <a:spLocks noGrp="1"/>
          </p:cNvSpPr>
          <p:nvPr>
            <p:ph type="title"/>
          </p:nvPr>
        </p:nvSpPr>
        <p:spPr>
          <a:xfrm>
            <a:off x="3494709" y="186469"/>
            <a:ext cx="5798578" cy="68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b="1" u="sng" cap="none" dirty="0" smtClean="0">
                <a:solidFill>
                  <a:schemeClr val="lt1"/>
                </a:solidFill>
              </a:rPr>
              <a:t>Proble</a:t>
            </a:r>
            <a:r>
              <a:rPr lang="en-US" b="1" u="sng" cap="none" dirty="0">
                <a:solidFill>
                  <a:schemeClr val="lt1"/>
                </a:solidFill>
              </a:rPr>
              <a:t>m</a:t>
            </a:r>
            <a:r>
              <a:rPr lang="en-US" b="1" u="sng" cap="none" dirty="0" smtClean="0">
                <a:solidFill>
                  <a:schemeClr val="lt1"/>
                </a:solidFill>
              </a:rPr>
              <a:t> Description </a:t>
            </a:r>
            <a:endParaRPr b="1" u="sng" cap="none" dirty="0">
              <a:solidFill>
                <a:schemeClr val="lt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1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8;p3"/>
          <p:cNvSpPr txBox="1">
            <a:spLocks noGrp="1"/>
          </p:cNvSpPr>
          <p:nvPr>
            <p:ph type="title"/>
          </p:nvPr>
        </p:nvSpPr>
        <p:spPr>
          <a:xfrm>
            <a:off x="3494709" y="186469"/>
            <a:ext cx="5798578" cy="68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b="1" u="sng" cap="none" dirty="0" smtClean="0">
                <a:solidFill>
                  <a:schemeClr val="lt1"/>
                </a:solidFill>
              </a:rPr>
              <a:t>Solution Description </a:t>
            </a:r>
            <a:endParaRPr b="1" u="sng" cap="none" dirty="0">
              <a:solidFill>
                <a:schemeClr val="lt1"/>
              </a:solidFill>
              <a:cs typeface="+mn-cs"/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3010481" y="1131401"/>
            <a:ext cx="33329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200" b="1" dirty="0" smtClean="0"/>
              <a:t>Environmental Perspective</a:t>
            </a:r>
            <a:endParaRPr lang="he-IL" sz="2200" b="1" dirty="0"/>
          </a:p>
        </p:txBody>
      </p:sp>
      <p:sp>
        <p:nvSpPr>
          <p:cNvPr id="7" name="מלבן 6"/>
          <p:cNvSpPr/>
          <p:nvPr/>
        </p:nvSpPr>
        <p:spPr>
          <a:xfrm>
            <a:off x="3031137" y="1537841"/>
            <a:ext cx="6402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he-IL" b="1" dirty="0" smtClean="0"/>
              <a:t>Our project tackles waste by promoting reuse, reducing the demand for constant production, and thereby combating climate change and resource depletion.</a:t>
            </a:r>
            <a:endParaRPr lang="he-IL" b="1" dirty="0"/>
          </a:p>
        </p:txBody>
      </p:sp>
      <p:sp>
        <p:nvSpPr>
          <p:cNvPr id="9" name="מלבן 8"/>
          <p:cNvSpPr/>
          <p:nvPr/>
        </p:nvSpPr>
        <p:spPr>
          <a:xfrm>
            <a:off x="3010481" y="4971209"/>
            <a:ext cx="2645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200" b="1" dirty="0" smtClean="0"/>
              <a:t>Financial Perspective</a:t>
            </a:r>
            <a:endParaRPr lang="he-IL" sz="2200" b="1" dirty="0"/>
          </a:p>
        </p:txBody>
      </p:sp>
      <p:sp>
        <p:nvSpPr>
          <p:cNvPr id="10" name="מלבן 9"/>
          <p:cNvSpPr/>
          <p:nvPr/>
        </p:nvSpPr>
        <p:spPr>
          <a:xfrm>
            <a:off x="3101118" y="5424260"/>
            <a:ext cx="6262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he-IL" b="1" dirty="0" smtClean="0"/>
              <a:t>Our platform provides affordable second-hand goods, alleviating the high cost.</a:t>
            </a:r>
            <a:endParaRPr lang="he-IL" b="1" dirty="0"/>
          </a:p>
        </p:txBody>
      </p:sp>
      <p:sp>
        <p:nvSpPr>
          <p:cNvPr id="12" name="מלבן מעוגל 11"/>
          <p:cNvSpPr/>
          <p:nvPr/>
        </p:nvSpPr>
        <p:spPr>
          <a:xfrm>
            <a:off x="386164" y="983859"/>
            <a:ext cx="2496995" cy="14421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 מעוגל 12"/>
          <p:cNvSpPr/>
          <p:nvPr/>
        </p:nvSpPr>
        <p:spPr>
          <a:xfrm>
            <a:off x="386164" y="4847356"/>
            <a:ext cx="2584580" cy="139521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מעוגל 10"/>
          <p:cNvSpPr/>
          <p:nvPr/>
        </p:nvSpPr>
        <p:spPr>
          <a:xfrm>
            <a:off x="386164" y="2918038"/>
            <a:ext cx="2483300" cy="141818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 13"/>
          <p:cNvSpPr/>
          <p:nvPr/>
        </p:nvSpPr>
        <p:spPr>
          <a:xfrm>
            <a:off x="3010481" y="2839117"/>
            <a:ext cx="32143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200" b="1" dirty="0" smtClean="0"/>
              <a:t>Technological Perspective</a:t>
            </a:r>
            <a:endParaRPr lang="he-IL" sz="2200" b="1" dirty="0"/>
          </a:p>
        </p:txBody>
      </p:sp>
      <p:sp>
        <p:nvSpPr>
          <p:cNvPr id="15" name="מלבן 14"/>
          <p:cNvSpPr/>
          <p:nvPr/>
        </p:nvSpPr>
        <p:spPr>
          <a:xfrm>
            <a:off x="3010481" y="3331469"/>
            <a:ext cx="67670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he-IL" b="1" dirty="0" smtClean="0"/>
              <a:t>Through a centralized marketplace with robust verification systems, our project establishes trust and </a:t>
            </a:r>
            <a:r>
              <a:rPr lang="en-US" b="1" dirty="0" smtClean="0"/>
              <a:t>C</a:t>
            </a:r>
            <a:r>
              <a:rPr lang="he-IL" b="1" dirty="0" smtClean="0"/>
              <a:t>onfidence among buyers, addressing concerns about quality and authenticity in the second-hand market.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5178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3;p6"/>
          <p:cNvSpPr txBox="1">
            <a:spLocks noGrp="1"/>
          </p:cNvSpPr>
          <p:nvPr>
            <p:ph type="title"/>
          </p:nvPr>
        </p:nvSpPr>
        <p:spPr>
          <a:xfrm>
            <a:off x="3076303" y="287029"/>
            <a:ext cx="6416040" cy="11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iw-IL" sz="3200" b="1" u="sng" dirty="0">
                <a:latin typeface="+mn-lt"/>
              </a:rPr>
              <a:t>Client-Server </a:t>
            </a:r>
            <a:r>
              <a:rPr lang="en-US" sz="3200" b="1" u="sng" dirty="0" smtClean="0">
                <a:latin typeface="+mn-lt"/>
                <a:cs typeface="+mn-cs"/>
              </a:rPr>
              <a:t>Technologies</a:t>
            </a:r>
            <a:r>
              <a:rPr lang="iw-IL" sz="3200" b="1" dirty="0" smtClean="0">
                <a:cs typeface="+mn-cs"/>
              </a:rPr>
              <a:t>:</a:t>
            </a:r>
            <a:endParaRPr sz="3200" dirty="0">
              <a:cs typeface="+mn-cs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16" y="2152801"/>
            <a:ext cx="2219635" cy="1733792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360" y="2152801"/>
            <a:ext cx="2219635" cy="1733792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21" y="2152801"/>
            <a:ext cx="2219635" cy="1733792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282" y="2152801"/>
            <a:ext cx="2219635" cy="1733792"/>
          </a:xfrm>
          <a:prstGeom prst="rect">
            <a:avLst/>
          </a:prstGeom>
        </p:spPr>
      </p:pic>
      <p:pic>
        <p:nvPicPr>
          <p:cNvPr id="19" name="תמונה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2" y="2389044"/>
            <a:ext cx="1841214" cy="1261305"/>
          </a:xfrm>
          <a:prstGeom prst="rect">
            <a:avLst/>
          </a:prstGeom>
        </p:spPr>
      </p:pic>
      <p:pic>
        <p:nvPicPr>
          <p:cNvPr id="20" name="תמונה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318" y="2389044"/>
            <a:ext cx="1857464" cy="1289136"/>
          </a:xfrm>
          <a:prstGeom prst="rect">
            <a:avLst/>
          </a:prstGeom>
        </p:spPr>
      </p:pic>
      <p:pic>
        <p:nvPicPr>
          <p:cNvPr id="21" name="תמונה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463" y="2389044"/>
            <a:ext cx="1447057" cy="1223422"/>
          </a:xfrm>
          <a:prstGeom prst="rect">
            <a:avLst/>
          </a:prstGeom>
        </p:spPr>
      </p:pic>
      <p:pic>
        <p:nvPicPr>
          <p:cNvPr id="22" name="תמונה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718" y="2365217"/>
            <a:ext cx="1544630" cy="1285132"/>
          </a:xfrm>
          <a:prstGeom prst="rect">
            <a:avLst/>
          </a:prstGeom>
        </p:spPr>
      </p:pic>
      <p:sp>
        <p:nvSpPr>
          <p:cNvPr id="26" name="מלבן מעוגל 25"/>
          <p:cNvSpPr/>
          <p:nvPr/>
        </p:nvSpPr>
        <p:spPr>
          <a:xfrm>
            <a:off x="792070" y="4429125"/>
            <a:ext cx="2143125" cy="10287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מלבן מעוגל 26"/>
          <p:cNvSpPr/>
          <p:nvPr/>
        </p:nvSpPr>
        <p:spPr>
          <a:xfrm>
            <a:off x="3667360" y="4486275"/>
            <a:ext cx="2238375" cy="97155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מלבן מעוגל 27"/>
          <p:cNvSpPr/>
          <p:nvPr/>
        </p:nvSpPr>
        <p:spPr>
          <a:xfrm>
            <a:off x="6508662" y="4486276"/>
            <a:ext cx="2239693" cy="971549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מלבן מעוגל 28"/>
          <p:cNvSpPr/>
          <p:nvPr/>
        </p:nvSpPr>
        <p:spPr>
          <a:xfrm>
            <a:off x="9492343" y="4486275"/>
            <a:ext cx="2078574" cy="977061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35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3892731" y="221856"/>
            <a:ext cx="42759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/>
              <a:t>Front-End Technologies</a:t>
            </a:r>
            <a:endParaRPr lang="he-IL" sz="3200" u="sng" dirty="0"/>
          </a:p>
        </p:txBody>
      </p:sp>
      <p:sp>
        <p:nvSpPr>
          <p:cNvPr id="11" name="Google Shape;336;p7"/>
          <p:cNvSpPr/>
          <p:nvPr/>
        </p:nvSpPr>
        <p:spPr>
          <a:xfrm>
            <a:off x="2786020" y="1156063"/>
            <a:ext cx="7507511" cy="698863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dirty="0">
                <a:solidFill>
                  <a:schemeClr val="bg1"/>
                </a:solidFill>
              </a:rPr>
              <a:t>We used React.js, a popular JavaScript </a:t>
            </a:r>
            <a:r>
              <a:rPr lang="en-US" dirty="0" smtClean="0">
                <a:solidFill>
                  <a:schemeClr val="bg1"/>
                </a:solidFill>
              </a:rPr>
              <a:t>framework </a:t>
            </a:r>
            <a:r>
              <a:rPr lang="en-US" dirty="0">
                <a:solidFill>
                  <a:schemeClr val="bg1"/>
                </a:solidFill>
              </a:rPr>
              <a:t>for building user </a:t>
            </a:r>
            <a:r>
              <a:rPr lang="en-US" dirty="0" smtClean="0">
                <a:solidFill>
                  <a:schemeClr val="bg1"/>
                </a:solidFill>
              </a:rPr>
              <a:t>interfaces.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Google Shape;336;p7"/>
          <p:cNvSpPr/>
          <p:nvPr/>
        </p:nvSpPr>
        <p:spPr>
          <a:xfrm>
            <a:off x="2786020" y="2674170"/>
            <a:ext cx="7507511" cy="698863"/>
          </a:xfrm>
          <a:prstGeom prst="roundRect">
            <a:avLst>
              <a:gd name="adj" fmla="val 14984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dirty="0">
                <a:solidFill>
                  <a:schemeClr val="bg1"/>
                </a:solidFill>
              </a:rPr>
              <a:t>CSS Tailwind was instrumental in styling our </a:t>
            </a:r>
            <a:r>
              <a:rPr lang="en-US" dirty="0" smtClean="0">
                <a:solidFill>
                  <a:schemeClr val="bg1"/>
                </a:solidFill>
              </a:rPr>
              <a:t>website, and design it.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Google Shape;336;p7"/>
          <p:cNvSpPr/>
          <p:nvPr/>
        </p:nvSpPr>
        <p:spPr>
          <a:xfrm>
            <a:off x="2786020" y="4023441"/>
            <a:ext cx="8404494" cy="698863"/>
          </a:xfrm>
          <a:prstGeom prst="roundRect">
            <a:avLst>
              <a:gd name="adj" fmla="val 1373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dirty="0">
                <a:solidFill>
                  <a:schemeClr val="bg1"/>
                </a:solidFill>
              </a:rPr>
              <a:t>To manage our application's state in a predictable way, we employed Redux </a:t>
            </a:r>
            <a:r>
              <a:rPr lang="en-US" dirty="0" smtClean="0">
                <a:solidFill>
                  <a:schemeClr val="bg1"/>
                </a:solidFill>
              </a:rPr>
              <a:t>Toolkit.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" name="Google Shape;336;p7"/>
          <p:cNvSpPr/>
          <p:nvPr/>
        </p:nvSpPr>
        <p:spPr>
          <a:xfrm>
            <a:off x="2786020" y="5590003"/>
            <a:ext cx="8404494" cy="698863"/>
          </a:xfrm>
          <a:prstGeom prst="roundRect">
            <a:avLst>
              <a:gd name="adj" fmla="val 18723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dirty="0">
                <a:solidFill>
                  <a:schemeClr val="bg1"/>
                </a:solidFill>
              </a:rPr>
              <a:t>For secure user authentication and authorization, we implemented JSON Web Tokens (JWT) with </a:t>
            </a:r>
            <a:r>
              <a:rPr lang="en-US" dirty="0" smtClean="0">
                <a:solidFill>
                  <a:schemeClr val="bg1"/>
                </a:solidFill>
              </a:rPr>
              <a:t>cookies.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" name="מלבן מעוגל 39"/>
          <p:cNvSpPr/>
          <p:nvPr/>
        </p:nvSpPr>
        <p:spPr>
          <a:xfrm>
            <a:off x="361493" y="1016775"/>
            <a:ext cx="2093231" cy="88977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מלבן מעוגל 41"/>
          <p:cNvSpPr/>
          <p:nvPr/>
        </p:nvSpPr>
        <p:spPr>
          <a:xfrm>
            <a:off x="361493" y="2600001"/>
            <a:ext cx="2093231" cy="87835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מלבן מעוגל 42"/>
          <p:cNvSpPr/>
          <p:nvPr/>
        </p:nvSpPr>
        <p:spPr>
          <a:xfrm>
            <a:off x="361492" y="3960425"/>
            <a:ext cx="2093231" cy="85162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מלבן מעוגל 43"/>
          <p:cNvSpPr/>
          <p:nvPr/>
        </p:nvSpPr>
        <p:spPr>
          <a:xfrm>
            <a:off x="561976" y="5142188"/>
            <a:ext cx="1693316" cy="590937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מלבן מעוגל 44"/>
          <p:cNvSpPr/>
          <p:nvPr/>
        </p:nvSpPr>
        <p:spPr>
          <a:xfrm>
            <a:off x="613355" y="6145745"/>
            <a:ext cx="1667350" cy="62653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אליפסה 1"/>
          <p:cNvSpPr/>
          <p:nvPr/>
        </p:nvSpPr>
        <p:spPr>
          <a:xfrm>
            <a:off x="1253013" y="5776242"/>
            <a:ext cx="318612" cy="326384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587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3892731" y="221856"/>
            <a:ext cx="42759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/>
              <a:t>Back-End Technologies</a:t>
            </a:r>
            <a:endParaRPr lang="he-IL" sz="3200" u="sng" dirty="0"/>
          </a:p>
        </p:txBody>
      </p:sp>
      <p:sp>
        <p:nvSpPr>
          <p:cNvPr id="7" name="Google Shape;336;p7"/>
          <p:cNvSpPr/>
          <p:nvPr/>
        </p:nvSpPr>
        <p:spPr>
          <a:xfrm>
            <a:off x="3021151" y="1683914"/>
            <a:ext cx="8230323" cy="698863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dirty="0">
                <a:solidFill>
                  <a:schemeClr val="bg1"/>
                </a:solidFill>
              </a:rPr>
              <a:t>utilized Node.js with Express.js, a powerful combination for building scalable and efficient web applications.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Google Shape;336;p7"/>
          <p:cNvSpPr/>
          <p:nvPr/>
        </p:nvSpPr>
        <p:spPr>
          <a:xfrm>
            <a:off x="3021150" y="3622126"/>
            <a:ext cx="8230324" cy="775702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dirty="0">
                <a:solidFill>
                  <a:schemeClr val="bg1"/>
                </a:solidFill>
              </a:rPr>
              <a:t>For our database needs, we chose MongoDB, a flexible and scalable NoSQL database.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מלבן מעוגל 10"/>
          <p:cNvSpPr/>
          <p:nvPr/>
        </p:nvSpPr>
        <p:spPr>
          <a:xfrm>
            <a:off x="707090" y="3259810"/>
            <a:ext cx="1905000" cy="12573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מעוגל 11"/>
          <p:cNvSpPr/>
          <p:nvPr/>
        </p:nvSpPr>
        <p:spPr>
          <a:xfrm>
            <a:off x="707090" y="1471370"/>
            <a:ext cx="1905000" cy="112395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 מעוגל 13"/>
          <p:cNvSpPr/>
          <p:nvPr/>
        </p:nvSpPr>
        <p:spPr>
          <a:xfrm>
            <a:off x="776277" y="5181600"/>
            <a:ext cx="1835813" cy="121049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Google Shape;336;p7"/>
          <p:cNvSpPr/>
          <p:nvPr/>
        </p:nvSpPr>
        <p:spPr>
          <a:xfrm>
            <a:off x="3021150" y="5398994"/>
            <a:ext cx="8230324" cy="775702"/>
          </a:xfrm>
          <a:prstGeom prst="roundRect">
            <a:avLst>
              <a:gd name="adj" fmla="val 19969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/>
            <a:r>
              <a:rPr lang="en-US" dirty="0" smtClean="0">
                <a:solidFill>
                  <a:schemeClr val="bg1"/>
                </a:solidFill>
              </a:rPr>
              <a:t>We </a:t>
            </a:r>
            <a:r>
              <a:rPr lang="en-US" dirty="0">
                <a:solidFill>
                  <a:schemeClr val="bg1"/>
                </a:solidFill>
              </a:rPr>
              <a:t>utilizes Firebase for Google authentication </a:t>
            </a:r>
            <a:r>
              <a:rPr lang="en-US" dirty="0" smtClean="0">
                <a:solidFill>
                  <a:schemeClr val="bg1"/>
                </a:solidFill>
              </a:rPr>
              <a:t>login Also for </a:t>
            </a:r>
            <a:r>
              <a:rPr lang="en-US" dirty="0">
                <a:solidFill>
                  <a:schemeClr val="bg1"/>
                </a:solidFill>
              </a:rPr>
              <a:t>image </a:t>
            </a:r>
            <a:r>
              <a:rPr lang="en-US" dirty="0" smtClean="0">
                <a:solidFill>
                  <a:schemeClr val="bg1"/>
                </a:solidFill>
              </a:rPr>
              <a:t>storage.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58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91" y="755781"/>
            <a:ext cx="10549810" cy="5934268"/>
          </a:xfrm>
          <a:prstGeom prst="rect">
            <a:avLst/>
          </a:prstGeom>
        </p:spPr>
      </p:pic>
      <p:sp>
        <p:nvSpPr>
          <p:cNvPr id="3" name="מלבן 2"/>
          <p:cNvSpPr/>
          <p:nvPr/>
        </p:nvSpPr>
        <p:spPr>
          <a:xfrm>
            <a:off x="4546079" y="145794"/>
            <a:ext cx="315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/>
              <a:t>Use Case Diagram</a:t>
            </a:r>
            <a:endParaRPr lang="he-IL" sz="2800" u="sng" dirty="0"/>
          </a:p>
        </p:txBody>
      </p:sp>
    </p:spTree>
    <p:extLst>
      <p:ext uri="{BB962C8B-B14F-4D97-AF65-F5344CB8AC3E}">
        <p14:creationId xmlns:p14="http://schemas.microsoft.com/office/powerpoint/2010/main" val="139377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4814594" y="192447"/>
            <a:ext cx="2631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/>
              <a:t>Activity Diagram</a:t>
            </a:r>
            <a:endParaRPr lang="he-IL" sz="2800" u="sng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46" y="832104"/>
            <a:ext cx="7833091" cy="58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02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מי">
  <a:themeElements>
    <a:clrScheme name="שמימי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שמימ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שמימי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TM03457452[[fn=שמימי]]</Template>
  <TotalTime>1097</TotalTime>
  <Words>662</Words>
  <Application>Microsoft Office PowerPoint</Application>
  <PresentationFormat>מסך רחב</PresentationFormat>
  <Paragraphs>103</Paragraphs>
  <Slides>26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4" baseType="lpstr">
      <vt:lpstr>Amasis MT Pro Black</vt:lpstr>
      <vt:lpstr>Arial</vt:lpstr>
      <vt:lpstr>Calibri</vt:lpstr>
      <vt:lpstr>Calibri Light</vt:lpstr>
      <vt:lpstr>David</vt:lpstr>
      <vt:lpstr>Segoe UI</vt:lpstr>
      <vt:lpstr>Times New Roman</vt:lpstr>
      <vt:lpstr>שמימי</vt:lpstr>
      <vt:lpstr>Capstone Project Phase 2       Secondhand website  Project number: 23-2-D-8 Advisor: Ronen Zilber Othman Habib Allh -314934860 Laith Sadik-318679677  Date: 8/05/2024 </vt:lpstr>
      <vt:lpstr>מצגת של PowerPoint‏</vt:lpstr>
      <vt:lpstr>Problem Description </vt:lpstr>
      <vt:lpstr>Solution Description </vt:lpstr>
      <vt:lpstr>Client-Server Technologies: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Problems We Faced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2        Secondhand ebsite  Project number: 23-2-D-8 Advisor: Ronen Zilber Othman Habib Allh -314934860 Laith Sadik-318679677  Date: 8/05/2024</dc:title>
  <dc:creator>lenono</dc:creator>
  <cp:lastModifiedBy>lenono</cp:lastModifiedBy>
  <cp:revision>62</cp:revision>
  <dcterms:created xsi:type="dcterms:W3CDTF">2024-05-04T08:26:02Z</dcterms:created>
  <dcterms:modified xsi:type="dcterms:W3CDTF">2024-05-07T19:40:55Z</dcterms:modified>
</cp:coreProperties>
</file>